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0" r:id="rId3"/>
    <p:sldId id="259" r:id="rId4"/>
    <p:sldId id="261" r:id="rId5"/>
    <p:sldId id="263" r:id="rId6"/>
    <p:sldId id="264" r:id="rId7"/>
    <p:sldId id="258" r:id="rId8"/>
    <p:sldId id="262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65" autoAdjust="0"/>
    <p:restoredTop sz="94660"/>
  </p:normalViewPr>
  <p:slideViewPr>
    <p:cSldViewPr>
      <p:cViewPr>
        <p:scale>
          <a:sx n="75" d="100"/>
          <a:sy n="75" d="100"/>
        </p:scale>
        <p:origin x="-120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331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09AC0F-8FF1-4999-9E58-84D17BC5C077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581C9-6AE8-43DE-B314-B066DE22611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53751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67141A-AC9B-490C-A623-5F64CE0D5660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95871D-308D-41AC-B105-EDFC19CAE1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0972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5871D-308D-41AC-B105-EDFC19CAE1CA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4202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91700-167A-4C9A-AA06-E11B033F6373}" type="datetime1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7E9C1-BFF9-4596-BF88-97467C7E20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6602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A6466-FC43-4ACC-8A48-1FF835D681C2}" type="datetime1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7E9C1-BFF9-4596-BF88-97467C7E20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8995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3890-24F7-4069-B901-53C1E12DF44E}" type="datetime1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7E9C1-BFF9-4596-BF88-97467C7E20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0988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CE87-2633-4D97-80C7-0ABAA794EB41}" type="datetime1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7E9C1-BFF9-4596-BF88-97467C7E20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0918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9E7CF-1CA5-47CF-A3D6-3DD7660E8017}" type="datetime1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7E9C1-BFF9-4596-BF88-97467C7E20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1071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1CD3E-BFBC-4E88-A15B-0617D0E6D6F6}" type="datetime1">
              <a:rPr lang="en-IN" smtClean="0"/>
              <a:t>27-07-2026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7E9C1-BFF9-4596-BF88-97467C7E20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0705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AE085-C91F-42B5-98F2-958C326D56B5}" type="datetime1">
              <a:rPr lang="en-IN" smtClean="0"/>
              <a:t>27-07-2026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7E9C1-BFF9-4596-BF88-97467C7E20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9248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77A61-7248-4978-8537-414CDDE081B1}" type="datetime1">
              <a:rPr lang="en-IN" smtClean="0"/>
              <a:t>27-07-2026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thelanguagefellow.com @thelanguagefellow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7E9C1-BFF9-4596-BF88-97467C7E20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665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70145-58D0-4BF8-A09E-424C99C2499E}" type="datetime1">
              <a:rPr lang="en-IN" smtClean="0"/>
              <a:t>27-07-2026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7E9C1-BFF9-4596-BF88-97467C7E20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107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1E25C-612A-4871-ABC5-83998F4BCBD5}" type="datetime1">
              <a:rPr lang="en-IN" smtClean="0"/>
              <a:t>27-07-2026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7E9C1-BFF9-4596-BF88-97467C7E20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5715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063DB-3978-4965-80A5-A3DFFFCDF018}" type="datetime1">
              <a:rPr lang="en-IN" smtClean="0"/>
              <a:t>27-07-2026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7E9C1-BFF9-4596-BF88-97467C7E20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9826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36C14-BDCD-4160-8743-4348CE6BD0B1}" type="datetime1">
              <a:rPr lang="en-IN" smtClean="0"/>
              <a:t>27-07-2026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thelanguagefellow.com @thelanguagefellow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7E9C1-BFF9-4596-BF88-97467C7E203A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112317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692696"/>
            <a:ext cx="4896544" cy="5256584"/>
          </a:xfrm>
        </p:spPr>
        <p:txBody>
          <a:bodyPr>
            <a:normAutofit/>
          </a:bodyPr>
          <a:lstStyle/>
          <a:p>
            <a:r>
              <a:rPr lang="en-US" dirty="0" smtClean="0"/>
              <a:t>Introduction to Shakespeare: Coriolanus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9672" y="5445224"/>
            <a:ext cx="6400800" cy="792088"/>
          </a:xfrm>
        </p:spPr>
        <p:txBody>
          <a:bodyPr/>
          <a:lstStyle/>
          <a:p>
            <a:r>
              <a:rPr lang="en-US" dirty="0" smtClean="0"/>
              <a:t>The Language Fellow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E3BE-C081-41B2-B4D6-4E1F533E8CE1}" type="datetime1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  <p:pic>
        <p:nvPicPr>
          <p:cNvPr id="1026" name="Picture 2" descr="https://upload.wikimedia.org/wikipedia/commons/thumb/a/a2/Coriolanus_at_the_Walls_of_Rome_Hermitage.jpg/500px-Coriolanus_at_the_Walls_of_Rome_Hermit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764704"/>
            <a:ext cx="2674583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25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by act: act 2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Rome waits for the news of the battle</a:t>
            </a:r>
          </a:p>
          <a:p>
            <a:r>
              <a:rPr lang="en-US" dirty="0" smtClean="0"/>
              <a:t>Coriolanus’ unchanging attitude towards the people does not change and causes anger among them (tribunes representative of the people, newly made)</a:t>
            </a:r>
          </a:p>
          <a:p>
            <a:r>
              <a:rPr lang="en-US" dirty="0" smtClean="0"/>
              <a:t>They plot against Coriolanus; don’t succeed yet; Coriolanus is </a:t>
            </a:r>
            <a:r>
              <a:rPr lang="en-US" i="1" dirty="0" smtClean="0"/>
              <a:t>the </a:t>
            </a:r>
            <a:r>
              <a:rPr lang="en-US" dirty="0" smtClean="0"/>
              <a:t>choice for consulship</a:t>
            </a:r>
          </a:p>
          <a:p>
            <a:r>
              <a:rPr lang="en-US" dirty="0" smtClean="0"/>
              <a:t>He’s made to canvas support of the people</a:t>
            </a:r>
          </a:p>
          <a:p>
            <a:r>
              <a:rPr lang="en-US" dirty="0" smtClean="0"/>
              <a:t>His attitude towards the people not changing, the hostility continues</a:t>
            </a:r>
          </a:p>
          <a:p>
            <a:endParaRPr lang="en-US" dirty="0" smtClean="0"/>
          </a:p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CE87-2633-4D97-80C7-0ABAA794EB41}" type="datetime1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80737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by act: act 3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Another contact with the people results in his behavior being interpreted as treason</a:t>
            </a:r>
          </a:p>
          <a:p>
            <a:r>
              <a:rPr lang="en-US" dirty="0" smtClean="0"/>
              <a:t>Attempts at his arrest fail, but he’s made answerable to the charges pressed against him</a:t>
            </a:r>
          </a:p>
          <a:p>
            <a:r>
              <a:rPr lang="en-US" dirty="0" err="1" smtClean="0"/>
              <a:t>Volumnia</a:t>
            </a:r>
            <a:r>
              <a:rPr lang="en-US" dirty="0" smtClean="0"/>
              <a:t> counsels him and he agrees but is provoked into speaking his mind</a:t>
            </a:r>
          </a:p>
          <a:p>
            <a:r>
              <a:rPr lang="en-US" dirty="0" smtClean="0"/>
              <a:t>Consequently, Coriolanus is banished from Rome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CE87-2633-4D97-80C7-0ABAA794EB41}" type="datetime1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189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by act: act 4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Coriolanus, after being expelled, changes sides and teams up with </a:t>
            </a:r>
            <a:r>
              <a:rPr lang="en-US" dirty="0" err="1" smtClean="0"/>
              <a:t>Aufidius</a:t>
            </a:r>
            <a:r>
              <a:rPr lang="en-US" dirty="0" smtClean="0"/>
              <a:t>, his enemy preparing to attack Rome, to revenge his insult</a:t>
            </a:r>
          </a:p>
          <a:p>
            <a:r>
              <a:rPr lang="en-US" dirty="0" smtClean="0"/>
              <a:t>There’s temporary peace and prosperity until news arrives</a:t>
            </a:r>
          </a:p>
          <a:p>
            <a:r>
              <a:rPr lang="en-US" dirty="0" err="1" smtClean="0"/>
              <a:t>Aufidius</a:t>
            </a:r>
            <a:r>
              <a:rPr lang="en-US" dirty="0"/>
              <a:t> </a:t>
            </a:r>
            <a:r>
              <a:rPr lang="en-US" dirty="0" smtClean="0"/>
              <a:t>plans to double-cross Coriolanus once Rome is won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CE87-2633-4D97-80C7-0ABAA794EB41}" type="datetime1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74370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by act: act 5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Menenius</a:t>
            </a:r>
            <a:r>
              <a:rPr lang="en-US" dirty="0"/>
              <a:t>, under pressure, tries to </a:t>
            </a:r>
            <a:r>
              <a:rPr lang="en-US" dirty="0" smtClean="0"/>
              <a:t>persuade Coriolanus not to attack Rome but fails</a:t>
            </a:r>
          </a:p>
          <a:p>
            <a:r>
              <a:rPr lang="en-US" dirty="0" err="1" smtClean="0"/>
              <a:t>Volumnia</a:t>
            </a:r>
            <a:r>
              <a:rPr lang="en-US" dirty="0" smtClean="0"/>
              <a:t> is made to do the same; she succeeds and this makes Coriolanus vulnerable</a:t>
            </a:r>
          </a:p>
          <a:p>
            <a:r>
              <a:rPr lang="en-US" dirty="0" err="1" smtClean="0"/>
              <a:t>Aufidius</a:t>
            </a:r>
            <a:r>
              <a:rPr lang="en-US" dirty="0" smtClean="0"/>
              <a:t> grabs the opportunity, accuses Coriolanus of treachery and has him assassinated</a:t>
            </a:r>
          </a:p>
          <a:p>
            <a:endParaRPr lang="en-IN" dirty="0"/>
          </a:p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CE87-2633-4D97-80C7-0ABAA794EB41}" type="datetime1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17662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Summing up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Coriolanus is about class conflict, government, ambition, the individual </a:t>
            </a:r>
            <a:r>
              <a:rPr lang="en-US" dirty="0" err="1" smtClean="0"/>
              <a:t>vs</a:t>
            </a:r>
            <a:r>
              <a:rPr lang="en-US" dirty="0" smtClean="0"/>
              <a:t> the collective</a:t>
            </a:r>
          </a:p>
          <a:p>
            <a:r>
              <a:rPr lang="en-US" dirty="0" smtClean="0"/>
              <a:t>King James’ rule; </a:t>
            </a:r>
            <a:r>
              <a:rPr lang="en-US" dirty="0"/>
              <a:t>c</a:t>
            </a:r>
            <a:r>
              <a:rPr lang="en-US" dirty="0" smtClean="0"/>
              <a:t>ontemporary politics is not something Shakespeare comments upon directly—that is seen as an achievement (cf. ethos, pathos and logos; also Ben Jonson was imprisoned etc.)</a:t>
            </a:r>
          </a:p>
          <a:p>
            <a:r>
              <a:rPr lang="en-US" dirty="0" smtClean="0"/>
              <a:t>Coriolanus-</a:t>
            </a:r>
            <a:r>
              <a:rPr lang="en-US" dirty="0" err="1" smtClean="0"/>
              <a:t>Volumnia</a:t>
            </a:r>
            <a:r>
              <a:rPr lang="en-US" dirty="0" smtClean="0"/>
              <a:t> relationship, the patricians and the masses (cf., e.g</a:t>
            </a:r>
            <a:r>
              <a:rPr lang="en-US" dirty="0"/>
              <a:t>.</a:t>
            </a:r>
            <a:r>
              <a:rPr lang="en-US" dirty="0" smtClean="0"/>
              <a:t>, post-Independence India), Coriolanus’ feelings towards the common people, his feelings towards </a:t>
            </a:r>
            <a:r>
              <a:rPr lang="en-US" dirty="0" err="1" smtClean="0"/>
              <a:t>Aufidius</a:t>
            </a:r>
            <a:r>
              <a:rPr lang="en-US" dirty="0" smtClean="0"/>
              <a:t>, Coriolanus’ nature (Act 1 opens with this)</a:t>
            </a:r>
          </a:p>
          <a:p>
            <a:r>
              <a:rPr lang="en-US" dirty="0" smtClean="0"/>
              <a:t>Non-verbal aspects of drama:  gesture, spectacle, stage design, the role of actors, </a:t>
            </a:r>
          </a:p>
          <a:p>
            <a:r>
              <a:rPr lang="en-US" dirty="0" smtClean="0"/>
              <a:t>The idea of tragedy: character revealed in action or vice versa, A C Bradley</a:t>
            </a:r>
          </a:p>
          <a:p>
            <a:r>
              <a:rPr lang="en-US" dirty="0" smtClean="0"/>
              <a:t>Comparison with different drama (also, </a:t>
            </a:r>
            <a:r>
              <a:rPr lang="en-IN" dirty="0" smtClean="0"/>
              <a:t>Brecht </a:t>
            </a:r>
            <a:r>
              <a:rPr lang="en-IN" smtClean="0"/>
              <a:t>has written on it</a:t>
            </a:r>
            <a:r>
              <a:rPr lang="en-US" smtClean="0"/>
              <a:t>)</a:t>
            </a:r>
            <a:endParaRPr lang="en-US" dirty="0" smtClean="0"/>
          </a:p>
          <a:p>
            <a:endParaRPr lang="en-US" dirty="0" smtClean="0"/>
          </a:p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CE87-2633-4D97-80C7-0ABAA794EB41}" type="datetime1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9505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latin typeface="Garamond" pitchFamily="18" charset="0"/>
              </a:rPr>
              <a:t>“Shameless self-promotion”</a:t>
            </a:r>
            <a:endParaRPr lang="en-IN" i="1" dirty="0">
              <a:latin typeface="Garamon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need practice questions for UGC-NET, please register on thelanguagefellow.com</a:t>
            </a:r>
          </a:p>
          <a:p>
            <a:r>
              <a:rPr lang="en-US" dirty="0" smtClean="0"/>
              <a:t>Follow us on </a:t>
            </a:r>
            <a:r>
              <a:rPr lang="en-US" dirty="0" err="1" smtClean="0"/>
              <a:t>youtube</a:t>
            </a:r>
            <a:r>
              <a:rPr lang="en-US" dirty="0" smtClean="0"/>
              <a:t> and </a:t>
            </a:r>
            <a:r>
              <a:rPr lang="en-US" dirty="0" err="1" smtClean="0"/>
              <a:t>instagram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CE87-2633-4D97-80C7-0ABAA794EB41}" type="datetime1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7473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Ethos, pathos, logos</a:t>
            </a:r>
          </a:p>
          <a:p>
            <a:r>
              <a:rPr lang="en-US" dirty="0" smtClean="0"/>
              <a:t>Coriolanus in today’s terms</a:t>
            </a:r>
          </a:p>
          <a:p>
            <a:r>
              <a:rPr lang="en-US" dirty="0" smtClean="0"/>
              <a:t>Historical context</a:t>
            </a:r>
          </a:p>
          <a:p>
            <a:r>
              <a:rPr lang="en-US" dirty="0" smtClean="0"/>
              <a:t>Shakespeare’s Roman and Greek plays</a:t>
            </a:r>
          </a:p>
          <a:p>
            <a:r>
              <a:rPr lang="en-US" dirty="0" smtClean="0"/>
              <a:t>Summary by act</a:t>
            </a:r>
          </a:p>
          <a:p>
            <a:r>
              <a:rPr lang="en-US" dirty="0" smtClean="0"/>
              <a:t>Summing up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C1C27-843F-41AA-B826-96C8748A39C2}" type="datetime1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65736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Ethos, Pathos, Logos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Ethos: appeal to authority (I am an expert on the subject)</a:t>
            </a:r>
          </a:p>
          <a:p>
            <a:r>
              <a:rPr lang="en-US" dirty="0" smtClean="0"/>
              <a:t>Pathos: appeal to emotions (these graphics are so aesthetically pleasing)</a:t>
            </a:r>
          </a:p>
          <a:p>
            <a:r>
              <a:rPr lang="en-US" dirty="0" smtClean="0"/>
              <a:t>Logos: appeal to reason (this will teach me how to think)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CE87-2633-4D97-80C7-0ABAA794EB41}" type="datetime1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34827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What’s Coriolanus about: a </a:t>
            </a:r>
            <a:r>
              <a:rPr lang="en-US" dirty="0"/>
              <a:t>q</a:t>
            </a:r>
            <a:r>
              <a:rPr lang="en-US" dirty="0" smtClean="0"/>
              <a:t>uotation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Finally I arrived at the conclusion that, making due allowances for the subject itself being rather foreign to women’s normal sensibilities, the lady could not have been an Italian. I wonder whether she was European at all? In any case, no Latin temperament </a:t>
            </a:r>
            <a:r>
              <a:rPr lang="en-US" dirty="0">
                <a:solidFill>
                  <a:srgbClr val="FFFF00"/>
                </a:solidFill>
              </a:rPr>
              <a:t>would have perceived anything morbid in the acute consciousness of lost </a:t>
            </a:r>
            <a:r>
              <a:rPr lang="en-US" dirty="0" err="1">
                <a:solidFill>
                  <a:srgbClr val="FFFF00"/>
                </a:solidFill>
              </a:rPr>
              <a:t>honour</a:t>
            </a:r>
            <a:r>
              <a:rPr lang="en-US" dirty="0"/>
              <a:t>. Such a consciousness may be wrong, or it may be right, or it may be condemned as artificial; and, perhaps, my Jim is not a type of wide commonness.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CE87-2633-4D97-80C7-0ABAA794EB41}" type="datetime1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12543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What’s Coriolanus about: dignity and conflict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Ever come across </a:t>
            </a:r>
            <a:r>
              <a:rPr lang="en-US" dirty="0"/>
              <a:t>i</a:t>
            </a:r>
            <a:r>
              <a:rPr lang="en-US" dirty="0" smtClean="0"/>
              <a:t>deas like “Why let these people read Shakespeare? It’s a class apart.”</a:t>
            </a:r>
          </a:p>
          <a:p>
            <a:r>
              <a:rPr lang="en-US" dirty="0" smtClean="0"/>
              <a:t>Stills from Hindi films (left to right from top left):</a:t>
            </a:r>
          </a:p>
          <a:p>
            <a:pPr lvl="1"/>
            <a:r>
              <a:rPr lang="en-US" dirty="0" smtClean="0"/>
              <a:t>Soldier, having mistakenly shot a civilian, goes to apologize to the family of the deceased</a:t>
            </a:r>
          </a:p>
          <a:p>
            <a:pPr lvl="1"/>
            <a:r>
              <a:rPr lang="en-US" dirty="0" smtClean="0"/>
              <a:t>Policemen being told off for raising issues needing urgent attention, an inspector being told he’s being shunted</a:t>
            </a:r>
          </a:p>
          <a:p>
            <a:pPr lvl="1"/>
            <a:r>
              <a:rPr lang="en-US" dirty="0" smtClean="0"/>
              <a:t>Veteran giving evidence that he represented his country and won medals, to no avail</a:t>
            </a:r>
          </a:p>
          <a:p>
            <a:pPr lvl="1"/>
            <a:r>
              <a:rPr lang="en-US" dirty="0" smtClean="0"/>
              <a:t>Veteran telling a journalist to sit on the floor for he is his superior</a:t>
            </a:r>
          </a:p>
          <a:p>
            <a:pPr lvl="1"/>
            <a:r>
              <a:rPr lang="en-US" dirty="0" smtClean="0"/>
              <a:t>Cop requesting his senior to give him a chance to prove his honesty and worth or to suspend him</a:t>
            </a:r>
          </a:p>
          <a:p>
            <a:pPr lvl="1"/>
            <a:r>
              <a:rPr lang="en-US" dirty="0" smtClean="0"/>
              <a:t>Soldier shooting another to ensure that the latter’s killed</a:t>
            </a:r>
          </a:p>
          <a:p>
            <a:pPr lvl="1"/>
            <a:r>
              <a:rPr lang="en-US" dirty="0" smtClean="0"/>
              <a:t>Convict forcing a fresh convict to lick the former’s spit he’s just spat</a:t>
            </a:r>
          </a:p>
          <a:p>
            <a:pPr lvl="1"/>
            <a:r>
              <a:rPr lang="en-US" dirty="0" smtClean="0"/>
              <a:t>Recent news: mention of disrespect of women</a:t>
            </a:r>
          </a:p>
          <a:p>
            <a:pPr lvl="1"/>
            <a:r>
              <a:rPr lang="en-US" dirty="0" smtClean="0"/>
              <a:t>Cop before a scene in which another cop indirectly accuses the former of being a lapdog</a:t>
            </a:r>
          </a:p>
          <a:p>
            <a:pPr lvl="1"/>
            <a:endParaRPr lang="en-US" dirty="0" smtClean="0"/>
          </a:p>
          <a:p>
            <a:pPr lvl="1"/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CE87-2633-4D97-80C7-0ABAA794EB41}" type="datetime1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70386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Historical Context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Popular uprisings, 1607 grain riots etc.</a:t>
            </a:r>
          </a:p>
          <a:p>
            <a:r>
              <a:rPr lang="en-US" dirty="0" smtClean="0"/>
              <a:t>Change of regime: Elizabeth and James I</a:t>
            </a:r>
          </a:p>
          <a:p>
            <a:r>
              <a:rPr lang="en-US" dirty="0" smtClean="0"/>
              <a:t>James I and the House of Commons</a:t>
            </a:r>
          </a:p>
          <a:p>
            <a:r>
              <a:rPr lang="en-US" dirty="0" smtClean="0"/>
              <a:t>Elizabethan milieu as a melting pot</a:t>
            </a:r>
          </a:p>
          <a:p>
            <a:r>
              <a:rPr lang="en-US" dirty="0" smtClean="0"/>
              <a:t>Thought on rule</a:t>
            </a:r>
          </a:p>
          <a:p>
            <a:r>
              <a:rPr lang="en-US" dirty="0" smtClean="0"/>
              <a:t>Conflict with Spain</a:t>
            </a:r>
          </a:p>
          <a:p>
            <a:r>
              <a:rPr lang="en-US" dirty="0" smtClean="0"/>
              <a:t>Historical plays</a:t>
            </a:r>
          </a:p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BB0E-A8BE-4E60-86F9-14DCA79CFA46}" type="datetime1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48704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Shakespeare’s Roman and Greek Plays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Study of sources, now developed into, e.g., textual criticism</a:t>
            </a:r>
          </a:p>
          <a:p>
            <a:r>
              <a:rPr lang="en-US" dirty="0" smtClean="0"/>
              <a:t>Holinshed (English history)</a:t>
            </a:r>
          </a:p>
          <a:p>
            <a:r>
              <a:rPr lang="en-US" dirty="0" smtClean="0"/>
              <a:t>Plutarch (Roman and Greek history)</a:t>
            </a:r>
          </a:p>
          <a:p>
            <a:r>
              <a:rPr lang="en-US" dirty="0" smtClean="0"/>
              <a:t>His later plays—much difference from his earlier plays</a:t>
            </a:r>
          </a:p>
          <a:p>
            <a:r>
              <a:rPr lang="en-US" dirty="0" smtClean="0"/>
              <a:t>The Greco-Roman in them, e.g., ideas like platonic love, Spartans, stoics etc.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CE87-2633-4D97-80C7-0ABAA794EB41}" type="datetime1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09625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by act: act 1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The people of the town and representatives of the patrician </a:t>
            </a:r>
            <a:r>
              <a:rPr lang="en-US" dirty="0" err="1" smtClean="0"/>
              <a:t>Menenius</a:t>
            </a:r>
            <a:r>
              <a:rPr lang="en-US" dirty="0" smtClean="0"/>
              <a:t> and </a:t>
            </a:r>
            <a:r>
              <a:rPr lang="en-US" dirty="0" err="1" smtClean="0"/>
              <a:t>Martius</a:t>
            </a:r>
            <a:r>
              <a:rPr lang="en-US" dirty="0" smtClean="0"/>
              <a:t> (Coriolanus); reform pacifies them—they have a representation in the government</a:t>
            </a:r>
          </a:p>
          <a:p>
            <a:r>
              <a:rPr lang="en-US" dirty="0" smtClean="0"/>
              <a:t>News comes of </a:t>
            </a:r>
            <a:r>
              <a:rPr lang="en-US" dirty="0" err="1" smtClean="0"/>
              <a:t>Volsces</a:t>
            </a:r>
            <a:r>
              <a:rPr lang="en-US" dirty="0" smtClean="0"/>
              <a:t> preparing to attack Rome—Coriolanus proved right—is ‘constant’ and gets ready to fight </a:t>
            </a:r>
            <a:r>
              <a:rPr lang="en-US" dirty="0" err="1" smtClean="0"/>
              <a:t>Aufidius</a:t>
            </a:r>
            <a:r>
              <a:rPr lang="en-US" dirty="0" smtClean="0"/>
              <a:t> (the relationship </a:t>
            </a:r>
            <a:r>
              <a:rPr lang="en-US" dirty="0" err="1" smtClean="0"/>
              <a:t>potrayed</a:t>
            </a:r>
            <a:r>
              <a:rPr lang="en-US" dirty="0" smtClean="0"/>
              <a:t> differently from the source)</a:t>
            </a:r>
          </a:p>
          <a:p>
            <a:r>
              <a:rPr lang="en-US" dirty="0" err="1" smtClean="0"/>
              <a:t>Volumnia</a:t>
            </a:r>
            <a:r>
              <a:rPr lang="en-US" dirty="0" smtClean="0"/>
              <a:t>, Coriolanus’ mother welcomes the glorious chance but his wife is concerned—cf. show of wounds</a:t>
            </a:r>
          </a:p>
          <a:p>
            <a:r>
              <a:rPr lang="en-US" dirty="0" err="1" smtClean="0"/>
              <a:t>Martius</a:t>
            </a:r>
            <a:r>
              <a:rPr lang="en-US" dirty="0" smtClean="0"/>
              <a:t> wins </a:t>
            </a:r>
            <a:r>
              <a:rPr lang="en-US" dirty="0" err="1" smtClean="0"/>
              <a:t>Corioli</a:t>
            </a:r>
            <a:r>
              <a:rPr lang="en-US" dirty="0" smtClean="0"/>
              <a:t> single-handed and is named after the city</a:t>
            </a:r>
            <a:r>
              <a:rPr lang="en-US" smtClean="0"/>
              <a:t>, Coriolanus.</a:t>
            </a:r>
            <a:endParaRPr lang="en-US" dirty="0" smtClean="0"/>
          </a:p>
          <a:p>
            <a:endParaRPr lang="en-US" dirty="0" smtClean="0"/>
          </a:p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CE87-2633-4D97-80C7-0ABAA794EB41}" type="datetime1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thelanguagefellow.com @thelanguagefellow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11959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968</Words>
  <Application>Microsoft Office PowerPoint</Application>
  <PresentationFormat>On-screen Show (4:3)</PresentationFormat>
  <Paragraphs>104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Introduction to Shakespeare: Coriolanus</vt:lpstr>
      <vt:lpstr>“Shameless self-promotion”</vt:lpstr>
      <vt:lpstr>Contents</vt:lpstr>
      <vt:lpstr>Ethos, Pathos, Logos</vt:lpstr>
      <vt:lpstr>What’s Coriolanus about: a quotation</vt:lpstr>
      <vt:lpstr>What’s Coriolanus about: dignity and conflict</vt:lpstr>
      <vt:lpstr>Historical Context</vt:lpstr>
      <vt:lpstr>Shakespeare’s Roman and Greek Plays</vt:lpstr>
      <vt:lpstr>Summary by act: act 1</vt:lpstr>
      <vt:lpstr>Summary by act: act 2</vt:lpstr>
      <vt:lpstr>Summary by act: act 3</vt:lpstr>
      <vt:lpstr>Summary by act: act 4</vt:lpstr>
      <vt:lpstr>Summary by act: act 5</vt:lpstr>
      <vt:lpstr>Summing up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ryzen5</dc:creator>
  <cp:lastModifiedBy>bharat</cp:lastModifiedBy>
  <cp:revision>142</cp:revision>
  <dcterms:created xsi:type="dcterms:W3CDTF">2023-10-15T13:30:55Z</dcterms:created>
  <dcterms:modified xsi:type="dcterms:W3CDTF">2026-07-27T08:23:44Z</dcterms:modified>
</cp:coreProperties>
</file>